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7" r:id="rId5"/>
  </p:sldMasterIdLst>
  <p:notesMasterIdLst>
    <p:notesMasterId r:id="rId16"/>
  </p:notesMasterIdLst>
  <p:sldIdLst>
    <p:sldId id="256" r:id="rId6"/>
    <p:sldId id="258" r:id="rId7"/>
    <p:sldId id="349" r:id="rId8"/>
    <p:sldId id="350" r:id="rId9"/>
    <p:sldId id="348" r:id="rId10"/>
    <p:sldId id="351" r:id="rId11"/>
    <p:sldId id="352" r:id="rId12"/>
    <p:sldId id="353" r:id="rId13"/>
    <p:sldId id="268" r:id="rId14"/>
    <p:sldId id="269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4B5CCB-9531-4C40-87DB-8F490517EDD9}" v="1189" dt="2018-10-11T12:46:57.3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>
      <p:cViewPr varScale="1">
        <p:scale>
          <a:sx n="63" d="100"/>
          <a:sy n="63" d="100"/>
        </p:scale>
        <p:origin x="72" y="1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295D913F-4416-4312-9D48-F106D51E9C9B}" type="datetimeFigureOut">
              <a:rPr lang="en-US" smtClean="0"/>
              <a:t>10/11/2018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74508"/>
            <a:ext cx="5607711" cy="3659842"/>
          </a:xfrm>
          <a:prstGeom prst="rect">
            <a:avLst/>
          </a:prstGeom>
        </p:spPr>
        <p:txBody>
          <a:bodyPr vert="horz" lIns="88139" tIns="44070" rIns="88139" bIns="4407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B19BC9D1-02E8-4E2A-B09E-35CEAF83C7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436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C9D1-02E8-4E2A-B09E-35CEAF83C79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08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nual Operation 3"/>
          <p:cNvSpPr/>
          <p:nvPr userDrawn="1"/>
        </p:nvSpPr>
        <p:spPr>
          <a:xfrm>
            <a:off x="8878888" y="1143000"/>
            <a:ext cx="92075" cy="5181600"/>
          </a:xfrm>
          <a:prstGeom prst="flowChartManualOperation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Flowchart: Manual Operation 4"/>
          <p:cNvSpPr/>
          <p:nvPr userDrawn="1"/>
        </p:nvSpPr>
        <p:spPr>
          <a:xfrm>
            <a:off x="173038" y="1143000"/>
            <a:ext cx="92075" cy="5181600"/>
          </a:xfrm>
          <a:prstGeom prst="flowChartManualOperation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519863"/>
            <a:ext cx="9144000" cy="33813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0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" b="1" dirty="0">
                <a:solidFill>
                  <a:srgbClr val="E46C0A"/>
                </a:solidFill>
              </a:rPr>
              <a:t>C  U  S  T  O  M  E  R    D  R  I  V  E  N.     B  U  S  I  N  E  S  S    M  I  N  D  E  D.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4938"/>
            <a:ext cx="18288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lowchart: Manual Operation 9"/>
          <p:cNvSpPr/>
          <p:nvPr userDrawn="1"/>
        </p:nvSpPr>
        <p:spPr>
          <a:xfrm>
            <a:off x="228600" y="1066800"/>
            <a:ext cx="92075" cy="5181600"/>
          </a:xfrm>
          <a:prstGeom prst="flowChartManualOperati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Flowchart: Manual Operation 10"/>
          <p:cNvSpPr/>
          <p:nvPr userDrawn="1"/>
        </p:nvSpPr>
        <p:spPr>
          <a:xfrm flipH="1">
            <a:off x="8823325" y="1066800"/>
            <a:ext cx="92075" cy="5181600"/>
          </a:xfrm>
          <a:prstGeom prst="flowChartManualOperati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>
            <a:lvl1pPr algn="ctr"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153400" y="6492875"/>
            <a:ext cx="838200" cy="365125"/>
          </a:xfrm>
        </p:spPr>
        <p:txBody>
          <a:bodyPr/>
          <a:lstStyle>
            <a:lvl1pPr>
              <a:defRPr/>
            </a:lvl1pPr>
          </a:lstStyle>
          <a:p>
            <a:fld id="{F22F4F67-E308-4FC2-9FD7-E89909E72C6B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1"/>
          </p:nvPr>
        </p:nvSpPr>
        <p:spPr>
          <a:xfrm>
            <a:off x="0" y="6492875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DCE63-C67E-4DA1-9D73-AEC9D8C41B34}" type="datetimeFigureOut">
              <a:rPr lang="en-US"/>
              <a:pPr>
                <a:defRPr/>
              </a:pPr>
              <a:t>10/11/2018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77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B1E43-4E64-41AA-A3F7-F04E08624271}" type="datetimeFigureOut">
              <a:rPr lang="en-US"/>
              <a:pPr>
                <a:defRPr/>
              </a:pPr>
              <a:t>10/11/2018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CD0CC-BE5D-449E-9BC1-05BE43E4A83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482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B3DF4-097D-40D0-837C-EEB3A119B9AC}" type="datetimeFigureOut">
              <a:rPr lang="en-US"/>
              <a:pPr>
                <a:defRPr/>
              </a:pPr>
              <a:t>10/11/2018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AA0D8-20DE-4556-8731-90AC3AFA00C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6021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3875B-8311-4B56-AE68-96EDCBCFCFE7}" type="datetimeFigureOut">
              <a:rPr lang="en-US"/>
              <a:pPr>
                <a:defRPr/>
              </a:pPr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03DE4-899B-4173-8185-9C3BAAAB7BE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1487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91E56-A5A5-49AD-BF99-7AA4B7878FC3}" type="datetimeFigureOut">
              <a:rPr lang="en-US"/>
              <a:pPr>
                <a:defRPr/>
              </a:pPr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588BD-5421-4FC9-95FA-F5B4704D459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8066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FAD65-4924-46D0-AD95-37D6EAADB4F5}" type="datetimeFigureOut">
              <a:rPr lang="en-US"/>
              <a:pPr>
                <a:defRPr/>
              </a:pPr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635D9-0C4C-43B1-B40E-53BE1517D0D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1487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C9D1E-BE00-46C9-BDF7-CC93CCF344EF}" type="datetimeFigureOut">
              <a:rPr lang="en-US"/>
              <a:pPr>
                <a:defRPr/>
              </a:pPr>
              <a:t>10/11/2018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CD0A6-157B-4603-AF0F-90EEB0B8DC9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3972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6C1EC-A6CA-4BED-A176-920CD8BF0F1B}" type="datetimeFigureOut">
              <a:rPr lang="en-US"/>
              <a:pPr>
                <a:defRPr/>
              </a:pPr>
              <a:t>10/11/2018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A78FF-838D-43D1-826A-3C69A44B504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8305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126C1-8CCF-4212-B49D-18A69E736810}" type="datetimeFigureOut">
              <a:rPr lang="en-US"/>
              <a:pPr>
                <a:defRPr/>
              </a:pPr>
              <a:t>10/11/2018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99F94-59F2-4189-A72A-71E64E61DB0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932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B93DA-DED6-4F71-B861-099BCB11E28E}" type="datetimeFigureOut">
              <a:rPr lang="en-US"/>
              <a:pPr>
                <a:defRPr/>
              </a:pPr>
              <a:t>10/11/2018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6A713-F877-4FBB-8315-1A17512D4C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0321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AD356-B65E-41AC-AB33-83494FA5A638}" type="datetimeFigureOut">
              <a:rPr lang="en-US"/>
              <a:pPr>
                <a:defRPr/>
              </a:pPr>
              <a:t>10/11/2018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02860-D696-4AB3-B36F-CCA58403774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889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64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71596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0960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12923-3448-4B69-A558-9C0EFEE8586F}" type="datetimeFigureOut">
              <a:rPr lang="en-US"/>
              <a:pPr>
                <a:defRPr/>
              </a:pPr>
              <a:t>10/11/2018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A3B2A-17D7-4576-8DD8-34F77E54584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5188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E7B2D-E8F2-481E-9DB6-2CAE572B1E58}" type="datetimeFigureOut">
              <a:rPr lang="en-US"/>
              <a:pPr>
                <a:defRPr/>
              </a:pPr>
              <a:t>10/11/2018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9D41D-3563-47C2-B7BF-63E1B070F8D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4820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BF39A-F63D-4740-940E-9232F071CA22}" type="datetimeFigureOut">
              <a:rPr lang="en-US"/>
              <a:pPr>
                <a:defRPr/>
              </a:pPr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4DD45-C352-49FC-9953-188A225817F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1753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27CF1-B64D-4D59-B52F-0E39C6951B81}" type="datetimeFigureOut">
              <a:rPr lang="en-US"/>
              <a:pPr>
                <a:defRPr/>
              </a:pPr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DE897-0FC0-4873-B0A9-CA3A3BA0B09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1832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BA530-77D3-4DA0-A368-4BA30DD67BAD}" type="datetimeFigureOut">
              <a:rPr lang="en-US"/>
              <a:pPr>
                <a:defRPr/>
              </a:pPr>
              <a:t>10/11/2018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E3251-3CF5-4E2C-A871-D292253EFFD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7795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2CD07-EF11-48C2-A965-33F8E687FD56}" type="datetimeFigureOut">
              <a:rPr lang="en-US"/>
              <a:pPr>
                <a:defRPr/>
              </a:pPr>
              <a:t>10/11/2018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B6CAB-0E45-477A-8819-D4DBF180029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319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BA0BE-C4C5-4DC1-8A05-417B7A544C0B}" type="datetimeFigureOut">
              <a:rPr lang="en-US"/>
              <a:pPr>
                <a:defRPr/>
              </a:pPr>
              <a:t>10/11/2018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1779D-0A00-436E-8537-C2E36EF3E41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1800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0891C-CC66-4EB1-821D-8E4A0DDC6604}" type="datetimeFigureOut">
              <a:rPr lang="en-US"/>
              <a:pPr>
                <a:defRPr/>
              </a:pPr>
              <a:t>10/11/2018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57647-8C7A-4F46-B7C2-926F4592FA4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1337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49B8F-CB62-48EA-B772-641B9620D757}" type="datetimeFigureOut">
              <a:rPr lang="en-US"/>
              <a:pPr>
                <a:defRPr/>
              </a:pPr>
              <a:t>10/11/2018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0AB29-6E85-4328-9F55-4C721A9226A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9822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B8055-A69C-4807-9A23-78F5F4786747}" type="datetimeFigureOut">
              <a:rPr lang="en-US"/>
              <a:pPr>
                <a:defRPr/>
              </a:pPr>
              <a:t>10/11/2018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9CC98-3C6A-43E2-B07A-0F8841E3BA3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649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812EB-7B87-4566-87B7-2D7FF31650B8}" type="datetimeFigureOut">
              <a:rPr lang="en-US"/>
              <a:pPr>
                <a:defRPr/>
              </a:pPr>
              <a:t>10/11/2018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CAE45-01AA-4A5C-B9C7-ED6D4D4DE93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68253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533400" y="1014413"/>
            <a:ext cx="3200400" cy="0"/>
          </a:xfrm>
          <a:prstGeom prst="line">
            <a:avLst/>
          </a:prstGeom>
          <a:ln w="349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002338"/>
            <a:ext cx="18288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3820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880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519863"/>
            <a:ext cx="9144000" cy="33813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A3F2E1B4-5788-4CC6-9FF7-6A618867A132}" type="datetimeFigureOut">
              <a:rPr lang="en-US"/>
              <a:pPr>
                <a:defRPr/>
              </a:pPr>
              <a:t>10/11/2018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492875"/>
            <a:ext cx="1066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898FDE3-C52C-493B-ADE0-8304BD094533}" type="slidenum">
              <a:rPr lang="en-US" altLang="en-US"/>
              <a:pPr/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0600"/>
            <a:ext cx="3200400" cy="0"/>
          </a:xfrm>
          <a:prstGeom prst="line">
            <a:avLst/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6" name="TextBox 17"/>
          <p:cNvSpPr txBox="1">
            <a:spLocks noChangeArrowheads="1"/>
          </p:cNvSpPr>
          <p:nvPr userDrawn="1"/>
        </p:nvSpPr>
        <p:spPr bwMode="auto">
          <a:xfrm>
            <a:off x="0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" b="1" dirty="0">
                <a:solidFill>
                  <a:srgbClr val="E46C0A"/>
                </a:solidFill>
              </a:rPr>
              <a:t>C  U  S  T  O  M  E  R    D  R  I  V  E  N.     B  U  S  I  N  E  S  S    M  I  N  D  E  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F8C1CD-CF56-4B83-B3E3-4916B49C7FCD}" type="datetimeFigureOut">
              <a:rPr lang="en-US"/>
              <a:pPr>
                <a:defRPr/>
              </a:pPr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DAA9866-75F9-44EB-83A6-7BD3D3746A5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kisiell@michigan.gov" TargetMode="External"/><Relationship Id="rId2" Type="http://schemas.openxmlformats.org/officeDocument/2006/relationships/hyperlink" Target="mailto:RobinsonW7@Michigan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600" dirty="0"/>
              <a:t>NCSAB: Proactive Methods for Using Data to Track and Improve VR Outcomes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2743200"/>
          </a:xfrm>
        </p:spPr>
        <p:txBody>
          <a:bodyPr/>
          <a:lstStyle/>
          <a:p>
            <a:r>
              <a:rPr lang="en-US" altLang="en-US" b="1" i="1" dirty="0"/>
              <a:t>Michigan Bureau of Services </a:t>
            </a:r>
          </a:p>
          <a:p>
            <a:r>
              <a:rPr lang="en-US" altLang="en-US" b="1" i="1" dirty="0"/>
              <a:t>for Blind Persons</a:t>
            </a:r>
          </a:p>
          <a:p>
            <a:r>
              <a:rPr lang="en-US" altLang="en-US" sz="2000" b="1" i="1" dirty="0"/>
              <a:t>Bill Robinson, Director</a:t>
            </a:r>
          </a:p>
          <a:p>
            <a:r>
              <a:rPr lang="en-US" altLang="en-US" sz="2000" b="1" i="1" dirty="0"/>
              <a:t>Lisa Kisiel, Field Services Division Director</a:t>
            </a:r>
          </a:p>
          <a:p>
            <a:r>
              <a:rPr lang="en-US" altLang="en-US" sz="2000" b="1" i="1" dirty="0"/>
              <a:t>Wednesday October 31, 2018</a:t>
            </a:r>
          </a:p>
          <a:p>
            <a:r>
              <a:rPr lang="en-US" altLang="en-US" sz="2000" b="1" i="1" dirty="0"/>
              <a:t>2:45-4:30pm Session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6A4886EC-2A09-44C2-BA58-4B2F5DA55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LARA/BSBP – 2018 NCSAB FALL CONFERENCE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D80970EC-745A-484B-BED0-96F19F1DD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Thank you!</a:t>
            </a:r>
          </a:p>
          <a:p>
            <a:pPr marL="0" indent="0" algn="ctr">
              <a:buNone/>
            </a:pPr>
            <a:r>
              <a:rPr lang="en-US" dirty="0"/>
              <a:t>Questions?</a:t>
            </a:r>
          </a:p>
          <a:p>
            <a:pPr marL="0" indent="0" algn="ctr">
              <a:buNone/>
            </a:pPr>
            <a:r>
              <a:rPr lang="en-US" dirty="0"/>
              <a:t>Contact information: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RobinsonW7@Michigan.gov</a:t>
            </a: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kisiell@michigan.gov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FAA6122-7CBB-40B8-8DD3-875AE9CF1FB4}"/>
              </a:ext>
            </a:extLst>
          </p:cNvPr>
          <p:cNvSpPr/>
          <p:nvPr/>
        </p:nvSpPr>
        <p:spPr>
          <a:xfrm>
            <a:off x="457200" y="5510269"/>
            <a:ext cx="83058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000" dirty="0"/>
              <a:t>The Vocational Rehabilitation programs described in this PowerPoint are funded 78.7%  through a VR grant from the U.S. Department of Education and 21.3% through State funding. Total Federal funding for Federal Fiscal Year 2018 was approximately $16,630,804.</a:t>
            </a:r>
          </a:p>
        </p:txBody>
      </p:sp>
    </p:spTree>
    <p:extLst>
      <p:ext uri="{BB962C8B-B14F-4D97-AF65-F5344CB8AC3E}">
        <p14:creationId xmlns:p14="http://schemas.microsoft.com/office/powerpoint/2010/main" val="85244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48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Metrics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A Metric is a </a:t>
            </a:r>
            <a:r>
              <a:rPr lang="en-US" altLang="en-US" u="sng" dirty="0"/>
              <a:t>quantifiable measure </a:t>
            </a:r>
            <a:r>
              <a:rPr lang="en-US" altLang="en-US" dirty="0"/>
              <a:t>that is used to track and assess the status of a specific business process.  Examples: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/>
              <a:t>60 Day Eligibility (Case Mgmt. System Dashboard)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/>
              <a:t>90 Day IPE (Case Mgmt. System Dashboard)</a:t>
            </a:r>
          </a:p>
          <a:p>
            <a:pPr>
              <a:buFontTx/>
              <a:buChar char="-"/>
            </a:pPr>
            <a:endParaRPr lang="en-US" altLang="en-US" dirty="0"/>
          </a:p>
          <a:p>
            <a:pPr>
              <a:buFontTx/>
              <a:buChar char="-"/>
            </a:pPr>
            <a:endParaRPr lang="en-US" altLang="en-US" dirty="0"/>
          </a:p>
        </p:txBody>
      </p:sp>
      <p:sp>
        <p:nvSpPr>
          <p:cNvPr id="7171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 dirty="0"/>
              <a:t>Why Data is Important? </a:t>
            </a:r>
            <a:br>
              <a:rPr lang="en-US" altLang="en-US" sz="3200" dirty="0"/>
            </a:br>
            <a:r>
              <a:rPr lang="en-US" altLang="en-US" sz="3200" dirty="0"/>
              <a:t>What is measured can be managed.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CFFCFB02-DEFE-46F6-96F3-85FDA3968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80" y="1295400"/>
            <a:ext cx="8229600" cy="4648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Performance Indicator </a:t>
            </a:r>
            <a:r>
              <a:rPr lang="en-US" altLang="en-US" u="sng" dirty="0"/>
              <a:t>evaluates</a:t>
            </a:r>
            <a:r>
              <a:rPr lang="en-US" altLang="en-US" dirty="0"/>
              <a:t> the effectiveness or success of the organization’s programs.  Examples: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Century Gothic" panose="020B0502020202020204" pitchFamily="34" charset="0"/>
              </a:rPr>
              <a:t>Employment Rate </a:t>
            </a:r>
            <a:r>
              <a:rPr lang="en-US" sz="2800" dirty="0">
                <a:latin typeface="Century Gothic" panose="020B0502020202020204" pitchFamily="34" charset="0"/>
                <a:sym typeface="Wingdings 3" panose="05040102010807070707" pitchFamily="18" charset="2"/>
              </a:rPr>
              <a:t> 2</a:t>
            </a:r>
            <a:r>
              <a:rPr lang="en-US" sz="2800" baseline="30000" dirty="0">
                <a:latin typeface="Century Gothic" panose="020B0502020202020204" pitchFamily="34" charset="0"/>
                <a:sym typeface="Wingdings 3" panose="05040102010807070707" pitchFamily="18" charset="2"/>
              </a:rPr>
              <a:t>nd</a:t>
            </a:r>
            <a:r>
              <a:rPr lang="en-US" sz="2800" dirty="0">
                <a:latin typeface="Century Gothic" panose="020B0502020202020204" pitchFamily="34" charset="0"/>
                <a:sym typeface="Wingdings 3" panose="05040102010807070707" pitchFamily="18" charset="2"/>
              </a:rPr>
              <a:t> Quarter After Exit</a:t>
            </a:r>
            <a:endParaRPr lang="en-US" sz="2800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Century Gothic" panose="020B0502020202020204" pitchFamily="34" charset="0"/>
              </a:rPr>
              <a:t>Employment Rate </a:t>
            </a:r>
            <a:r>
              <a:rPr lang="en-US" sz="2800" dirty="0">
                <a:latin typeface="Century Gothic" panose="020B0502020202020204" pitchFamily="34" charset="0"/>
                <a:sym typeface="Wingdings 3" panose="05040102010807070707" pitchFamily="18" charset="2"/>
              </a:rPr>
              <a:t> 4</a:t>
            </a:r>
            <a:r>
              <a:rPr lang="en-US" sz="2800" baseline="30000" dirty="0">
                <a:latin typeface="Century Gothic" panose="020B0502020202020204" pitchFamily="34" charset="0"/>
                <a:sym typeface="Wingdings 3" panose="05040102010807070707" pitchFamily="18" charset="2"/>
              </a:rPr>
              <a:t>th</a:t>
            </a:r>
            <a:r>
              <a:rPr lang="en-US" sz="2800" dirty="0">
                <a:latin typeface="Century Gothic" panose="020B0502020202020204" pitchFamily="34" charset="0"/>
                <a:sym typeface="Wingdings 3" panose="05040102010807070707" pitchFamily="18" charset="2"/>
              </a:rPr>
              <a:t> Quarter After Exit</a:t>
            </a:r>
            <a:endParaRPr lang="en-US" sz="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9AF4E79D-83B9-42DC-9FCE-DC7C80DC5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en-US" sz="2800" dirty="0"/>
              <a:t>Why Data is Important? </a:t>
            </a:r>
            <a:br>
              <a:rPr lang="en-US" altLang="en-US" sz="2800" dirty="0"/>
            </a:br>
            <a:r>
              <a:rPr lang="en-US" altLang="en-US" sz="2800" dirty="0"/>
              <a:t>What is measured can be managed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1997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C37F27BA-127B-4B69-8C39-93D064170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Pre-Employment Transition Services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	Forecasting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  Collaboration with LEAs (Example included)</a:t>
            </a:r>
          </a:p>
          <a:p>
            <a:pPr marL="457200" lvl="1" indent="-457200">
              <a:buFont typeface="Wingdings" panose="05000000000000000000" pitchFamily="2" charset="2"/>
              <a:buChar char="§"/>
            </a:pPr>
            <a:r>
              <a:rPr lang="en-US" sz="2400" dirty="0"/>
              <a:t>Workforce Collaboration</a:t>
            </a:r>
          </a:p>
          <a:p>
            <a:pPr marL="457200" lvl="1" indent="-457200">
              <a:buFont typeface="Wingdings" panose="05000000000000000000" pitchFamily="2" charset="2"/>
              <a:buChar char="§"/>
            </a:pPr>
            <a:r>
              <a:rPr lang="en-US" sz="2400" dirty="0"/>
              <a:t>Staffing/Resource Allocation - (Example included)</a:t>
            </a:r>
          </a:p>
          <a:p>
            <a:pPr marL="457200" lvl="1" indent="-457200">
              <a:buFont typeface="Wingdings" panose="05000000000000000000" pitchFamily="2" charset="2"/>
              <a:buChar char="§"/>
            </a:pPr>
            <a:r>
              <a:rPr lang="en-US" sz="2400" dirty="0"/>
              <a:t>Case Services</a:t>
            </a:r>
          </a:p>
          <a:p>
            <a:pPr marL="857250" lvl="2" indent="-457200">
              <a:buFont typeface="Courier New" panose="02070309020205020404" pitchFamily="49" charset="0"/>
              <a:buChar char="o"/>
            </a:pPr>
            <a:r>
              <a:rPr lang="en-US" dirty="0"/>
              <a:t>911 Data – RSA Reports (Example included)</a:t>
            </a:r>
          </a:p>
          <a:p>
            <a:pPr marL="857250" lvl="2" indent="-457200">
              <a:buFont typeface="Courier New" panose="02070309020205020404" pitchFamily="49" charset="0"/>
              <a:buChar char="o"/>
            </a:pPr>
            <a:r>
              <a:rPr lang="en-US" dirty="0"/>
              <a:t>Data Analytics – Action Alerts, Dashboards, etc.</a:t>
            </a:r>
          </a:p>
          <a:p>
            <a:pPr marL="457200" lvl="2" indent="-457200">
              <a:buFont typeface="Wingdings" panose="05000000000000000000" pitchFamily="2" charset="2"/>
              <a:buChar char="§"/>
            </a:pPr>
            <a:r>
              <a:rPr lang="en-US" dirty="0"/>
              <a:t>Financial Data</a:t>
            </a:r>
          </a:p>
          <a:p>
            <a:pPr marL="914400" lvl="3" indent="-457200">
              <a:buFont typeface="Courier New" panose="02070309020205020404" pitchFamily="49" charset="0"/>
              <a:buChar char="o"/>
            </a:pPr>
            <a:r>
              <a:rPr lang="en-US" sz="2400" dirty="0"/>
              <a:t>Grant Mgmt; Projections (OOS); DSA &amp; Public updates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43E71E4E-2089-475A-94A8-28C3B3F50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Driven Planning &amp; Management</a:t>
            </a:r>
          </a:p>
        </p:txBody>
      </p:sp>
    </p:spTree>
    <p:extLst>
      <p:ext uri="{BB962C8B-B14F-4D97-AF65-F5344CB8AC3E}">
        <p14:creationId xmlns:p14="http://schemas.microsoft.com/office/powerpoint/2010/main" val="4279176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B2E51FEB-FA1F-4986-A3FA-3E6666E33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Pre-ETS Collaboration with LEAs - Strategic planning and resource development</a:t>
            </a:r>
          </a:p>
        </p:txBody>
      </p:sp>
      <p:pic>
        <p:nvPicPr>
          <p:cNvPr id="6" name="Picture 5" descr="Excel spreadsheet screen clipping or data regarding students Pre ETS collaboration with LEAs. " title="Genesee Intermediate School Distric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8763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5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073134A7-BE08-404C-BDC9-01DB56B68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Infrastructure Funding Agreements – “Active Participants”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Accessibility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Tracking In-Kind Contributions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Tracking In-Service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Tracking Contacts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Toolkit for Counselors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4BE2D7BB-2DB9-4803-89B7-2A049791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Workforce Collaboration</a:t>
            </a:r>
          </a:p>
        </p:txBody>
      </p:sp>
    </p:spTree>
    <p:extLst>
      <p:ext uri="{BB962C8B-B14F-4D97-AF65-F5344CB8AC3E}">
        <p14:creationId xmlns:p14="http://schemas.microsoft.com/office/powerpoint/2010/main" val="226641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A6FCCFEC-9BDC-439B-A1BD-18487CF3B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Staffing/Resource Allocation – Counselor X – No. of Clients – 68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4" name="Content Placeholder 3" descr="Map of Detroit area." title="Map ">
            <a:extLst>
              <a:ext uri="{FF2B5EF4-FFF2-40B4-BE49-F238E27FC236}">
                <a16:creationId xmlns="" xmlns:a16="http://schemas.microsoft.com/office/drawing/2014/main" id="{C3CCFFE4-3944-4908-A005-78B48D3DB55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6588" y="1295400"/>
            <a:ext cx="6010823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6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17205" y="152400"/>
            <a:ext cx="8305800" cy="740735"/>
          </a:xfrm>
        </p:spPr>
        <p:txBody>
          <a:bodyPr/>
          <a:lstStyle/>
          <a:p>
            <a:r>
              <a:rPr lang="en-US" dirty="0" smtClean="0"/>
              <a:t>PY2017 VR Participant Characteristics</a:t>
            </a:r>
            <a:endParaRPr lang="en-US" dirty="0"/>
          </a:p>
        </p:txBody>
      </p:sp>
      <p:pic>
        <p:nvPicPr>
          <p:cNvPr id="4" name="Picture 3" descr="Several bar charts showing the characteristics for VR participants in 2017. They include race/ethinicity, age, receiving career or training services, sex, eligibile for measurable skill gains, MSG indicator, and barriers to employment." title="VR Participant Characteristics">
            <a:extLst>
              <a:ext uri="{FF2B5EF4-FFF2-40B4-BE49-F238E27FC236}">
                <a16:creationId xmlns="" xmlns:a16="http://schemas.microsoft.com/office/drawing/2014/main" id="{A3A476E7-E4E8-4CD9-B4F9-8AC5CF482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19" y="1219201"/>
            <a:ext cx="8536781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3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9F9A0AC5-05D8-42F1-B70D-0408D8F25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WIOA PERFORMANCE DRIVEN!</a:t>
            </a:r>
          </a:p>
        </p:txBody>
      </p:sp>
      <p:pic>
        <p:nvPicPr>
          <p:cNvPr id="4" name="Bill Race Car 2" descr="Two race cars on a race track come from background to foreground to signify the idea that WIOA is performance driven." title="WIOA Performance Driven">
            <a:hlinkClick r:id="" action="ppaction://media"/>
            <a:extLst>
              <a:ext uri="{FF2B5EF4-FFF2-40B4-BE49-F238E27FC236}">
                <a16:creationId xmlns="" xmlns:a16="http://schemas.microsoft.com/office/drawing/2014/main" id="{B6A31F33-7012-4C09-AC15-8D711F2BC0A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4921" y="1219200"/>
            <a:ext cx="8229600" cy="3952875"/>
          </a:xfrm>
        </p:spPr>
      </p:pic>
      <p:sp>
        <p:nvSpPr>
          <p:cNvPr id="2" name="TextBox 1"/>
          <p:cNvSpPr txBox="1"/>
          <p:nvPr/>
        </p:nvSpPr>
        <p:spPr>
          <a:xfrm>
            <a:off x="3429000" y="4724400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Video sound is only of vehicles racing.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476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15306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68FAF1067E674381A83D7061F97DB6" ma:contentTypeVersion="2" ma:contentTypeDescription="Create a new document." ma:contentTypeScope="" ma:versionID="f915adb390b8a443ddde08d77c17c15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d8091a794015dd825b24a12c3ddb45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AB44912-D92C-4475-A3A0-EF0E7991A5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60527A-0ECC-4FC8-B535-34ED334603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BEAD42-4778-4A08-A192-57A9A4B96C26}">
  <ds:schemaRefs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sharepoint/v3"/>
    <ds:schemaRef ds:uri="http://schemas.microsoft.com/office/2006/metadata/propertie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3030</TotalTime>
  <Words>236</Words>
  <Application>Microsoft Office PowerPoint</Application>
  <PresentationFormat>On-screen Show (4:3)</PresentationFormat>
  <Paragraphs>47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Century Gothic</vt:lpstr>
      <vt:lpstr>Courier New</vt:lpstr>
      <vt:lpstr>Wingdings</vt:lpstr>
      <vt:lpstr>Wingdings 3</vt:lpstr>
      <vt:lpstr>Office Theme</vt:lpstr>
      <vt:lpstr>Custom Design</vt:lpstr>
      <vt:lpstr>NCSAB: Proactive Methods for Using Data to Track and Improve VR Outcomes</vt:lpstr>
      <vt:lpstr>Why Data is Important?  What is measured can be managed.</vt:lpstr>
      <vt:lpstr>Why Data is Important?  What is measured can be managed</vt:lpstr>
      <vt:lpstr>Data Driven Planning &amp; Management</vt:lpstr>
      <vt:lpstr>Pre-ETS Collaboration with LEAs - Strategic planning and resource development</vt:lpstr>
      <vt:lpstr>Workforce Collaboration</vt:lpstr>
      <vt:lpstr> Staffing/Resource Allocation – Counselor X – No. of Clients – 68 </vt:lpstr>
      <vt:lpstr>PY2017 VR Participant Characteristics</vt:lpstr>
      <vt:lpstr>WIOA PERFORMANCE DRIVEN!</vt:lpstr>
      <vt:lpstr>LARA/BSBP – 2018 NCSAB FALL CONFERENCE</vt:lpstr>
    </vt:vector>
  </TitlesOfParts>
  <Company>State Of Michigan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Blanche, Cindy (DELEG)</dc:creator>
  <cp:lastModifiedBy>Susan Kusz</cp:lastModifiedBy>
  <cp:revision>55</cp:revision>
  <cp:lastPrinted>2018-10-09T20:28:51Z</cp:lastPrinted>
  <dcterms:created xsi:type="dcterms:W3CDTF">2011-04-19T14:34:12Z</dcterms:created>
  <dcterms:modified xsi:type="dcterms:W3CDTF">2018-10-11T14:06:32Z</dcterms:modified>
</cp:coreProperties>
</file>